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72" r:id="rId4"/>
    <p:sldId id="273" r:id="rId5"/>
    <p:sldId id="271" r:id="rId6"/>
    <p:sldId id="270" r:id="rId7"/>
    <p:sldId id="288" r:id="rId8"/>
    <p:sldId id="289" r:id="rId9"/>
    <p:sldId id="274" r:id="rId10"/>
    <p:sldId id="275" r:id="rId11"/>
    <p:sldId id="286" r:id="rId12"/>
    <p:sldId id="287" r:id="rId13"/>
    <p:sldId id="276" r:id="rId14"/>
    <p:sldId id="290" r:id="rId15"/>
    <p:sldId id="279" r:id="rId16"/>
    <p:sldId id="291" r:id="rId17"/>
    <p:sldId id="292" r:id="rId18"/>
    <p:sldId id="280" r:id="rId19"/>
    <p:sldId id="282" r:id="rId20"/>
    <p:sldId id="296" r:id="rId21"/>
    <p:sldId id="297" r:id="rId22"/>
    <p:sldId id="295" r:id="rId23"/>
    <p:sldId id="281" r:id="rId24"/>
    <p:sldId id="293" r:id="rId25"/>
    <p:sldId id="294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285" r:id="rId36"/>
    <p:sldId id="277" r:id="rId37"/>
    <p:sldId id="278" r:id="rId38"/>
    <p:sldId id="269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A8A"/>
    <a:srgbClr val="FABEBE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7A0E0-87E4-467F-93CB-AE228D538E0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4C352-F1AE-4486-975A-0D3F3DF3EF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4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expect to see here?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4C352-F1AE-4486-975A-0D3F3DF3EF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2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is the </a:t>
            </a:r>
            <a:r>
              <a:rPr lang="en-US" dirty="0" err="1"/>
              <a:t>granpa</a:t>
            </a:r>
            <a:r>
              <a:rPr lang="en-US" dirty="0"/>
              <a:t> of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4C352-F1AE-4486-975A-0D3F3DF3EF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4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(Short) introduction to machine learning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allingbullshi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(Short) Introduction to Machine Learning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6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30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EA667E0A-2946-4D14-9825-84D953BA7FF2}"/>
              </a:ext>
            </a:extLst>
          </p:cNvPr>
          <p:cNvSpPr/>
          <p:nvPr/>
        </p:nvSpPr>
        <p:spPr>
          <a:xfrm>
            <a:off x="5326144" y="3508902"/>
            <a:ext cx="1545996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9D7B54-5EB5-4720-9E2E-D9450B0CF12A}"/>
              </a:ext>
            </a:extLst>
          </p:cNvPr>
          <p:cNvSpPr txBox="1"/>
          <p:nvPr/>
        </p:nvSpPr>
        <p:spPr>
          <a:xfrm>
            <a:off x="7722516" y="3351229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Sometimes called “</a:t>
            </a:r>
            <a:r>
              <a:rPr lang="en-US" sz="2400" b="1" dirty="0">
                <a:solidFill>
                  <a:srgbClr val="FF0000"/>
                </a:solidFill>
              </a:rPr>
              <a:t>problem variables</a:t>
            </a:r>
            <a:r>
              <a:rPr lang="en-US" sz="2400" dirty="0">
                <a:solidFill>
                  <a:srgbClr val="FF0000"/>
                </a:solidFill>
              </a:rPr>
              <a:t>” in ML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8D641C5-E897-481E-9032-5C6DCE92BA83}"/>
              </a:ext>
            </a:extLst>
          </p:cNvPr>
          <p:cNvCxnSpPr>
            <a:stCxn id="7" idx="6"/>
            <a:endCxn id="8" idx="1"/>
          </p:cNvCxnSpPr>
          <p:nvPr/>
        </p:nvCxnSpPr>
        <p:spPr>
          <a:xfrm flipV="1">
            <a:off x="6872140" y="3766728"/>
            <a:ext cx="850376" cy="1186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D3478817-00EE-467C-8B14-5C1FF40F02EC}"/>
              </a:ext>
            </a:extLst>
          </p:cNvPr>
          <p:cNvSpPr/>
          <p:nvPr/>
        </p:nvSpPr>
        <p:spPr>
          <a:xfrm>
            <a:off x="3168976" y="4261823"/>
            <a:ext cx="2505959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F44BD6A-927E-409D-A6AD-E1E0E381780D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5674935" y="4638284"/>
            <a:ext cx="1163425" cy="1660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F15A09F-DFA8-4BE7-8C66-D23E48D76AA4}"/>
              </a:ext>
            </a:extLst>
          </p:cNvPr>
          <p:cNvSpPr txBox="1"/>
          <p:nvPr/>
        </p:nvSpPr>
        <p:spPr>
          <a:xfrm>
            <a:off x="6838360" y="5883734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From an optimization point of view, these are </a:t>
            </a:r>
            <a:r>
              <a:rPr lang="en-US" sz="2400" b="1" dirty="0">
                <a:solidFill>
                  <a:srgbClr val="FF0000"/>
                </a:solidFill>
              </a:rPr>
              <a:t>variables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3150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During training, sometimes treated as continuous optimization</a:t>
            </a:r>
          </a:p>
          <a:p>
            <a:pPr lvl="1"/>
            <a:r>
              <a:rPr lang="en-US" dirty="0"/>
              <a:t>E.g. interpret continuous output as </a:t>
            </a:r>
            <a:r>
              <a:rPr lang="en-US" i="1"/>
              <a:t>probability</a:t>
            </a:r>
            <a:r>
              <a:rPr lang="en-US"/>
              <a:t> (…) of class</a:t>
            </a:r>
            <a:endParaRPr lang="en-US" dirty="0"/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97C41D3B-6969-4A2F-A1DF-0F8B903A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83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Evaluating a trained model: </a:t>
            </a:r>
            <a:r>
              <a:rPr lang="en-US" b="1" dirty="0"/>
              <a:t>accuracy,</a:t>
            </a:r>
            <a:r>
              <a:rPr lang="en-US" dirty="0"/>
              <a:t> % of correct answers</a:t>
            </a:r>
          </a:p>
          <a:p>
            <a:pPr lvl="1"/>
            <a:r>
              <a:rPr lang="en-US" b="1" dirty="0"/>
              <a:t>F1</a:t>
            </a:r>
            <a:r>
              <a:rPr lang="en-US" dirty="0"/>
              <a:t>, </a:t>
            </a:r>
            <a:r>
              <a:rPr lang="en-US" b="1" dirty="0"/>
              <a:t>Matthew’s Correlation Coefficient</a:t>
            </a:r>
            <a:r>
              <a:rPr lang="en-US" dirty="0"/>
              <a:t>, </a:t>
            </a:r>
            <a:r>
              <a:rPr lang="en-US" b="1" dirty="0"/>
              <a:t>AUC ROC</a:t>
            </a:r>
            <a:r>
              <a:rPr lang="en-US" dirty="0"/>
              <a:t> are better</a:t>
            </a:r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C2228A04-7315-44AE-B76C-B574ABE25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8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3CCA8-649A-4FA8-9543-87EA1AFC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C3D9C0-06DD-40A9-9862-C02A6DDBF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 model has been trained on data</a:t>
            </a:r>
          </a:p>
          <a:p>
            <a:pPr lvl="1"/>
            <a:r>
              <a:rPr lang="en-US" dirty="0"/>
              <a:t>It fits the training data really well</a:t>
            </a:r>
          </a:p>
          <a:p>
            <a:pPr lvl="1"/>
            <a:r>
              <a:rPr lang="en-US" dirty="0"/>
              <a:t>It DOES NOT generalize for </a:t>
            </a:r>
            <a:r>
              <a:rPr lang="en-US" i="1" dirty="0"/>
              <a:t>unseen data</a:t>
            </a:r>
            <a:endParaRPr lang="en-US" dirty="0"/>
          </a:p>
          <a:p>
            <a:pPr lvl="1"/>
            <a:r>
              <a:rPr lang="en-US" dirty="0"/>
              <a:t>The trained model captures unique</a:t>
            </a:r>
            <a:br>
              <a:rPr lang="en-US" dirty="0"/>
            </a:br>
            <a:r>
              <a:rPr lang="en-US" dirty="0"/>
              <a:t>properties of the training data…</a:t>
            </a:r>
          </a:p>
          <a:p>
            <a:pPr lvl="1"/>
            <a:r>
              <a:rPr lang="en-US" dirty="0"/>
              <a:t>…that </a:t>
            </a:r>
            <a:r>
              <a:rPr lang="en-US" b="1" dirty="0"/>
              <a:t>only exist for those data samples</a:t>
            </a:r>
          </a:p>
          <a:p>
            <a:endParaRPr lang="en-US" dirty="0"/>
          </a:p>
          <a:p>
            <a:r>
              <a:rPr lang="en-US" dirty="0"/>
              <a:t>How can we </a:t>
            </a:r>
            <a:r>
              <a:rPr lang="en-US" b="1" dirty="0"/>
              <a:t>evaluate overfitting</a:t>
            </a:r>
            <a:r>
              <a:rPr lang="en-US" dirty="0"/>
              <a:t>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1261F-FA76-41E9-B662-5DABAE7A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6138" y="2706769"/>
            <a:ext cx="3582186" cy="3582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606C4E5-F4F3-4028-96A7-056D3F58FEF9}"/>
              </a:ext>
            </a:extLst>
          </p:cNvPr>
          <p:cNvSpPr txBox="1"/>
          <p:nvPr/>
        </p:nvSpPr>
        <p:spPr>
          <a:xfrm>
            <a:off x="8026138" y="1506440"/>
            <a:ext cx="348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Image generated by AI, prompt “The concept of overfitting in machine learning as the final boss monster in a videogame”</a:t>
            </a:r>
          </a:p>
        </p:txBody>
      </p:sp>
    </p:spTree>
    <p:extLst>
      <p:ext uri="{BB962C8B-B14F-4D97-AF65-F5344CB8AC3E}">
        <p14:creationId xmlns:p14="http://schemas.microsoft.com/office/powerpoint/2010/main" val="168200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068794-03C6-4CD0-B810-BDA88162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3BEFF5-269C-43BC-BC20-BFD6CE01C5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Hide part of the available data, use it only for test</a:t>
            </a:r>
          </a:p>
          <a:p>
            <a:r>
              <a:rPr lang="en-US" dirty="0"/>
              <a:t>Ok, but we could be just lucky! We can do better</a:t>
            </a:r>
          </a:p>
          <a:p>
            <a:r>
              <a:rPr lang="en-US" b="1" dirty="0"/>
              <a:t>k-fold cross-validation </a:t>
            </a:r>
            <a:r>
              <a:rPr lang="en-US" dirty="0"/>
              <a:t>(k=5 or 10)</a:t>
            </a:r>
          </a:p>
          <a:p>
            <a:pPr lvl="1"/>
            <a:r>
              <a:rPr lang="en-US" dirty="0"/>
              <a:t>Divide data into k parts (splits)</a:t>
            </a:r>
          </a:p>
          <a:p>
            <a:pPr lvl="1"/>
            <a:r>
              <a:rPr lang="en-US" dirty="0"/>
              <a:t>Iterate k times</a:t>
            </a:r>
          </a:p>
          <a:p>
            <a:pPr lvl="1"/>
            <a:r>
              <a:rPr lang="en-US" dirty="0"/>
              <a:t>Each time, use k-1 splits for training</a:t>
            </a:r>
          </a:p>
          <a:p>
            <a:pPr lvl="1"/>
            <a:r>
              <a:rPr lang="en-US" dirty="0"/>
              <a:t>One split for testing</a:t>
            </a:r>
          </a:p>
          <a:p>
            <a:pPr lvl="1"/>
            <a:r>
              <a:rPr lang="en-US" dirty="0"/>
              <a:t>Obtain an </a:t>
            </a:r>
            <a:r>
              <a:rPr lang="en-US" b="1" dirty="0"/>
              <a:t>average</a:t>
            </a:r>
            <a:r>
              <a:rPr lang="en-US" dirty="0"/>
              <a:t> and a </a:t>
            </a:r>
            <a:r>
              <a:rPr lang="en-US" b="1" dirty="0" err="1"/>
              <a:t>stdev</a:t>
            </a:r>
            <a:br>
              <a:rPr lang="en-US" dirty="0"/>
            </a:br>
            <a:r>
              <a:rPr lang="en-US" dirty="0"/>
              <a:t>of performance</a:t>
            </a:r>
          </a:p>
          <a:p>
            <a:r>
              <a:rPr lang="en-US" dirty="0"/>
              <a:t>Large </a:t>
            </a:r>
            <a:r>
              <a:rPr lang="en-US" dirty="0" err="1"/>
              <a:t>stdev</a:t>
            </a:r>
            <a:r>
              <a:rPr lang="en-US" dirty="0"/>
              <a:t> usually indicates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AACDFE-2FF5-484A-920C-90C0301812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072" y="2924120"/>
            <a:ext cx="3525145" cy="344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18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96878-191B-4376-963F-D5837AFD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7A4927-8151-4F44-B224-C2344AB48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for maximal fitting is not enough</a:t>
            </a:r>
          </a:p>
          <a:p>
            <a:pPr lvl="1"/>
            <a:r>
              <a:rPr lang="en-US" dirty="0"/>
              <a:t>Also need to add penalties for overfitting</a:t>
            </a:r>
          </a:p>
          <a:p>
            <a:pPr lvl="1"/>
            <a:r>
              <a:rPr lang="en-US" dirty="0"/>
              <a:t>But how?</a:t>
            </a:r>
          </a:p>
          <a:p>
            <a:pPr lvl="1"/>
            <a:endParaRPr lang="en-US" dirty="0"/>
          </a:p>
          <a:p>
            <a:r>
              <a:rPr lang="en-US" dirty="0"/>
              <a:t>Penalize values </a:t>
            </a:r>
            <a:r>
              <a:rPr lang="en-US" b="1" dirty="0"/>
              <a:t>correlated</a:t>
            </a:r>
            <a:r>
              <a:rPr lang="en-US" dirty="0"/>
              <a:t> to overfitting</a:t>
            </a:r>
          </a:p>
          <a:p>
            <a:pPr lvl="1"/>
            <a:r>
              <a:rPr lang="en-US" dirty="0"/>
              <a:t>In Genetic Programming, tree size</a:t>
            </a:r>
          </a:p>
          <a:p>
            <a:pPr lvl="1"/>
            <a:r>
              <a:rPr lang="en-US" dirty="0"/>
              <a:t>Linear Models, coefficient values</a:t>
            </a:r>
          </a:p>
          <a:p>
            <a:pPr lvl="1"/>
            <a:r>
              <a:rPr lang="en-US" dirty="0"/>
              <a:t>Artificial Neural Networks, weight values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D37700-C8F3-4931-B0CB-63C47827AE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784" y="2761945"/>
            <a:ext cx="3557415" cy="3527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690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04022-10C4-4753-876F-C07684A0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32616F-CCCE-4396-9357-0F7A3680C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ground truth, no labels; what can we optimize?</a:t>
            </a:r>
          </a:p>
        </p:txBody>
      </p:sp>
      <p:pic>
        <p:nvPicPr>
          <p:cNvPr id="4100" name="Picture 4" descr="Brainstorm - MtG Art">
            <a:extLst>
              <a:ext uri="{FF2B5EF4-FFF2-40B4-BE49-F238E27FC236}">
                <a16:creationId xmlns:a16="http://schemas.microsoft.com/office/drawing/2014/main" id="{1C96E0F6-7124-4A45-A953-ED5006B1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5793" y="3291900"/>
            <a:ext cx="4148007" cy="2997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machine learning</a:t>
            </a:r>
          </a:p>
          <a:p>
            <a:r>
              <a:rPr lang="it-IT" dirty="0"/>
              <a:t>ML as optimization</a:t>
            </a:r>
          </a:p>
          <a:p>
            <a:r>
              <a:rPr lang="it-IT" dirty="0"/>
              <a:t>Supervised ML</a:t>
            </a:r>
          </a:p>
          <a:p>
            <a:r>
              <a:rPr lang="en-US" dirty="0"/>
              <a:t>Overfitting</a:t>
            </a:r>
            <a:endParaRPr lang="it-IT" dirty="0"/>
          </a:p>
          <a:p>
            <a:r>
              <a:rPr lang="it-IT" dirty="0"/>
              <a:t>Unsupervised ML</a:t>
            </a:r>
          </a:p>
          <a:p>
            <a:r>
              <a:rPr lang="it-IT" dirty="0"/>
              <a:t>Issues</a:t>
            </a:r>
          </a:p>
        </p:txBody>
      </p:sp>
      <p:pic>
        <p:nvPicPr>
          <p:cNvPr id="6" name="Picture 2" descr="Risultati immagini per machine learning">
            <a:extLst>
              <a:ext uri="{FF2B5EF4-FFF2-40B4-BE49-F238E27FC236}">
                <a16:creationId xmlns:a16="http://schemas.microsoft.com/office/drawing/2014/main" id="{40EA7C6F-A817-427C-B300-8102F959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799" y="2441543"/>
            <a:ext cx="5506879" cy="3153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03CED4-098D-4530-95CB-27A33560A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0592" y="3117130"/>
            <a:ext cx="39814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3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0708BD-9C50-4C5D-A1D5-D6CEEA84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54" y="2920500"/>
            <a:ext cx="4877481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5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Other solutions: min inter-cluster distance, max intra-cluster</a:t>
            </a:r>
          </a:p>
          <a:p>
            <a:r>
              <a:rPr lang="en-US" dirty="0"/>
              <a:t>State-of-the-art algorithms</a:t>
            </a:r>
          </a:p>
          <a:p>
            <a:pPr lvl="1"/>
            <a:r>
              <a:rPr lang="en-US" dirty="0"/>
              <a:t>Hierarchical agglomerative 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Hierarchical DBSCAN</a:t>
            </a:r>
          </a:p>
          <a:p>
            <a:r>
              <a:rPr lang="en-US" b="1" dirty="0"/>
              <a:t>Visualize results!!!</a:t>
            </a:r>
          </a:p>
          <a:p>
            <a:r>
              <a:rPr lang="en-US" dirty="0"/>
              <a:t>However, datasets are </a:t>
            </a:r>
            <a:br>
              <a:rPr lang="en-US" dirty="0"/>
            </a:br>
            <a:r>
              <a:rPr lang="en-US" dirty="0"/>
              <a:t>high-dimensional!</a:t>
            </a:r>
          </a:p>
        </p:txBody>
      </p:sp>
      <p:pic>
        <p:nvPicPr>
          <p:cNvPr id="3074" name="Picture 2" descr="k-means clustering - Wikipedia">
            <a:extLst>
              <a:ext uri="{FF2B5EF4-FFF2-40B4-BE49-F238E27FC236}">
                <a16:creationId xmlns:a16="http://schemas.microsoft.com/office/drawing/2014/main" id="{792A9FB3-8667-4C07-AD32-61135A6E8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2837" y="3667027"/>
            <a:ext cx="6246633" cy="252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36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DA652-84C5-46E7-A2D7-C95C91C9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360048-178E-4760-A8DE-A044DF75F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Transform a higher-dimensional feature space in lower dimension</a:t>
            </a:r>
          </a:p>
          <a:p>
            <a:pPr lvl="1"/>
            <a:r>
              <a:rPr lang="en-US" dirty="0"/>
              <a:t>Each new dimension explains a part of the original variance</a:t>
            </a:r>
          </a:p>
          <a:p>
            <a:pPr lvl="1"/>
            <a:r>
              <a:rPr lang="en-US" dirty="0"/>
              <a:t>New dimensions are weighted sums of the original features</a:t>
            </a:r>
          </a:p>
          <a:p>
            <a:pPr lvl="1"/>
            <a:r>
              <a:rPr lang="en-US" dirty="0"/>
              <a:t>Can be framed as a maximization problem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technique: t-SNE (t-distributed Stochastic Neighbor Embedding)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D3DA7-E099-437A-BB65-105A538E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46" y="3742442"/>
            <a:ext cx="2900959" cy="9332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721DFC-5A9A-4FA0-8D81-43B7EDDA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55" y="3897814"/>
            <a:ext cx="2538384" cy="7590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CE82E9-6EB0-452B-B3B0-5019562E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47" y="3860106"/>
            <a:ext cx="2457793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BE4C-0851-4C14-A438-220297A3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433BF1-7759-413B-8F39-1F2418202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vector space, distances/positions have </a:t>
            </a:r>
            <a:r>
              <a:rPr lang="en-US" i="1" dirty="0"/>
              <a:t>meaning</a:t>
            </a:r>
          </a:p>
          <a:p>
            <a:pPr lvl="1"/>
            <a:r>
              <a:rPr lang="en-US" b="1" dirty="0"/>
              <a:t>Automatically</a:t>
            </a:r>
            <a:r>
              <a:rPr lang="en-US" dirty="0"/>
              <a:t>, starting from data</a:t>
            </a:r>
          </a:p>
          <a:p>
            <a:pPr lvl="1"/>
            <a:r>
              <a:rPr lang="en-US" dirty="0"/>
              <a:t>We don’t know exactly </a:t>
            </a:r>
            <a:r>
              <a:rPr lang="en-US" b="1" dirty="0"/>
              <a:t>how the space should be</a:t>
            </a:r>
          </a:p>
          <a:p>
            <a:endParaRPr lang="en-US" b="1" dirty="0"/>
          </a:p>
          <a:p>
            <a:r>
              <a:rPr lang="en-US" dirty="0"/>
              <a:t>Optimization algorithms used vary depending on case study</a:t>
            </a:r>
          </a:p>
          <a:p>
            <a:r>
              <a:rPr lang="en-US" dirty="0"/>
              <a:t>Often heuristics, but sometimes gradient descent on NNs</a:t>
            </a:r>
          </a:p>
          <a:p>
            <a:r>
              <a:rPr lang="en-US" dirty="0"/>
              <a:t>Example: Word2Vec</a:t>
            </a:r>
          </a:p>
        </p:txBody>
      </p:sp>
    </p:spTree>
    <p:extLst>
      <p:ext uri="{BB962C8B-B14F-4D97-AF65-F5344CB8AC3E}">
        <p14:creationId xmlns:p14="http://schemas.microsoft.com/office/powerpoint/2010/main" val="168983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5F7C1-6877-4847-8146-5D7B8798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26101E-F8E4-4627-800B-4126DADC1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ML always had issues with </a:t>
            </a:r>
            <a:r>
              <a:rPr lang="en-US" i="1" dirty="0"/>
              <a:t>language</a:t>
            </a:r>
            <a:endParaRPr lang="en-US" dirty="0"/>
          </a:p>
          <a:p>
            <a:pPr lvl="1"/>
            <a:r>
              <a:rPr lang="en-US" dirty="0"/>
              <a:t>ML generally works well with continuous values, or </a:t>
            </a:r>
            <a:r>
              <a:rPr lang="en-US" dirty="0" err="1"/>
              <a:t>sortables</a:t>
            </a:r>
            <a:endParaRPr lang="en-US" dirty="0"/>
          </a:p>
          <a:p>
            <a:pPr lvl="1"/>
            <a:r>
              <a:rPr lang="en-US" dirty="0"/>
              <a:t>Words are discrete, and their sequence matters</a:t>
            </a:r>
          </a:p>
          <a:p>
            <a:pPr lvl="1"/>
            <a:r>
              <a:rPr lang="en-US" dirty="0"/>
              <a:t>There is a </a:t>
            </a:r>
            <a:r>
              <a:rPr lang="en-US" b="1" dirty="0"/>
              <a:t>syntax</a:t>
            </a:r>
            <a:r>
              <a:rPr lang="en-US" dirty="0"/>
              <a:t>, but also a </a:t>
            </a:r>
            <a:r>
              <a:rPr lang="en-US" b="1" dirty="0"/>
              <a:t>semantic</a:t>
            </a:r>
          </a:p>
          <a:p>
            <a:pPr lvl="1"/>
            <a:r>
              <a:rPr lang="en-US" dirty="0"/>
              <a:t>In general, this was more the domain of Symbolic AI</a:t>
            </a:r>
          </a:p>
          <a:p>
            <a:pPr lvl="1"/>
            <a:r>
              <a:rPr lang="en-US" dirty="0"/>
              <a:t>But few things worked! Until…</a:t>
            </a:r>
          </a:p>
          <a:p>
            <a:r>
              <a:rPr lang="en-US" dirty="0"/>
              <a:t>Word2Vec is an unsupervised algorithm</a:t>
            </a:r>
          </a:p>
          <a:p>
            <a:pPr lvl="1"/>
            <a:r>
              <a:rPr lang="en-US" dirty="0"/>
              <a:t>Turns words into points in a (high-dimensional) vector space</a:t>
            </a:r>
          </a:p>
          <a:p>
            <a:pPr lvl="1"/>
            <a:r>
              <a:rPr lang="en-US" dirty="0"/>
              <a:t>Distances and displacements have meaning!</a:t>
            </a:r>
          </a:p>
        </p:txBody>
      </p:sp>
    </p:spTree>
    <p:extLst>
      <p:ext uri="{BB962C8B-B14F-4D97-AF65-F5344CB8AC3E}">
        <p14:creationId xmlns:p14="http://schemas.microsoft.com/office/powerpoint/2010/main" val="3223661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C46965-DF98-407A-A1E6-A5F3868A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0B1BB4-5AAE-428A-B994-531E6C62E2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Input</a:t>
            </a:r>
            <a:r>
              <a:rPr lang="en-US" dirty="0"/>
              <a:t>: a considerable amount of text</a:t>
            </a:r>
          </a:p>
          <a:p>
            <a:r>
              <a:rPr lang="en-US" b="1" dirty="0"/>
              <a:t>Output</a:t>
            </a:r>
            <a:r>
              <a:rPr lang="en-US" dirty="0"/>
              <a:t>: vector space, each word corresponds to a point</a:t>
            </a:r>
          </a:p>
          <a:p>
            <a:r>
              <a:rPr lang="en-US" dirty="0"/>
              <a:t>Slides a window over the text</a:t>
            </a:r>
          </a:p>
          <a:p>
            <a:r>
              <a:rPr lang="en-US" dirty="0"/>
              <a:t>Reduces the distance between middle word and </a:t>
            </a:r>
            <a:r>
              <a:rPr lang="en-US" dirty="0" err="1"/>
              <a:t>adjacents</a:t>
            </a:r>
            <a:endParaRPr lang="en-US" dirty="0"/>
          </a:p>
          <a:p>
            <a:r>
              <a:rPr lang="en-US" dirty="0"/>
              <a:t>Slides the window by one word, iterates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12BF67-93CB-4D9C-8819-80ABB85F8001}"/>
              </a:ext>
            </a:extLst>
          </p:cNvPr>
          <p:cNvSpPr txBox="1"/>
          <p:nvPr/>
        </p:nvSpPr>
        <p:spPr>
          <a:xfrm>
            <a:off x="734505" y="4646976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 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is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/>
                </a:solidFill>
              </a:rPr>
              <a:t>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1"/>
                </a:solidFill>
              </a:rPr>
              <a:t>sentence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/>
                </a:solidFill>
              </a:rPr>
              <a:t>that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</a:t>
            </a:r>
            <a:r>
              <a:rPr lang="en-US" sz="4000" dirty="0"/>
              <a:t> algorithm is analyzing…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4DE03D53-2089-48FC-AADE-DB80CBC3A49E}"/>
              </a:ext>
            </a:extLst>
          </p:cNvPr>
          <p:cNvSpPr/>
          <p:nvPr/>
        </p:nvSpPr>
        <p:spPr>
          <a:xfrm rot="16200000">
            <a:off x="3766796" y="3256265"/>
            <a:ext cx="301658" cy="435675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01408B-5FA3-4747-A24A-F1136F935C99}"/>
              </a:ext>
            </a:extLst>
          </p:cNvPr>
          <p:cNvSpPr txBox="1"/>
          <p:nvPr/>
        </p:nvSpPr>
        <p:spPr>
          <a:xfrm>
            <a:off x="579750" y="5660482"/>
            <a:ext cx="90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 distance between points corresponding to “sentence” and “a”, “sentence” and “is”, …</a:t>
            </a:r>
          </a:p>
        </p:txBody>
      </p:sp>
    </p:spTree>
    <p:extLst>
      <p:ext uri="{BB962C8B-B14F-4D97-AF65-F5344CB8AC3E}">
        <p14:creationId xmlns:p14="http://schemas.microsoft.com/office/powerpoint/2010/main" val="3837288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151AB-7730-4E24-AF47-D1CE713F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F59677-5B91-468E-A1D9-14E60E0E6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Vector space</a:t>
            </a:r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6C9BEC5E-41C7-4F9C-BD0B-4FA6BC010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02" t="10080" r="12118" b="15693"/>
          <a:stretch/>
        </p:blipFill>
        <p:spPr bwMode="auto">
          <a:xfrm>
            <a:off x="4575763" y="12192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D2A7D47-C6C8-476D-A971-156DB36B6453}"/>
              </a:ext>
            </a:extLst>
          </p:cNvPr>
          <p:cNvSpPr/>
          <p:nvPr/>
        </p:nvSpPr>
        <p:spPr>
          <a:xfrm>
            <a:off x="9394596" y="811533"/>
            <a:ext cx="1295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62AE446-09CD-468F-8544-411A17829277}"/>
              </a:ext>
            </a:extLst>
          </p:cNvPr>
          <p:cNvSpPr/>
          <p:nvPr/>
        </p:nvSpPr>
        <p:spPr>
          <a:xfrm>
            <a:off x="7898173" y="0"/>
            <a:ext cx="1295400" cy="1207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2A045-61DF-490E-B723-43E60304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828AF5-07DE-484F-B1CC-69514C641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“French”, “British”, “American”…</a:t>
            </a:r>
          </a:p>
          <a:p>
            <a:pPr lvl="1"/>
            <a:r>
              <a:rPr lang="en-US" dirty="0"/>
              <a:t>Adjectives for nationality!</a:t>
            </a:r>
          </a:p>
          <a:p>
            <a:pPr lvl="1"/>
            <a:r>
              <a:rPr lang="en-US" dirty="0"/>
              <a:t>Nearby, you have “languages”, “countries”</a:t>
            </a:r>
          </a:p>
          <a:p>
            <a:pPr lvl="1"/>
            <a:r>
              <a:rPr lang="en-US" dirty="0"/>
              <a:t>Also, “England”, “Europe”, “International”, 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8B63ABEB-AFEE-4390-9986-E1BF3664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7552" y="1423358"/>
            <a:ext cx="6296895" cy="22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523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739A7-4265-4D9A-95DD-65C5EC36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3DD586-8E67-478D-A0B8-1618A266C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“one”, “two”, “zero”, “seven”, “million”…</a:t>
            </a:r>
          </a:p>
          <a:p>
            <a:pPr lvl="1"/>
            <a:r>
              <a:rPr lang="en-US" dirty="0"/>
              <a:t>Numbers, quantities</a:t>
            </a:r>
          </a:p>
          <a:p>
            <a:pPr lvl="1"/>
            <a:r>
              <a:rPr lang="en-US" dirty="0"/>
              <a:t>Nearby, you have some units of measurement</a:t>
            </a:r>
          </a:p>
          <a:p>
            <a:pPr lvl="1"/>
            <a:r>
              <a:rPr lang="en-US" dirty="0"/>
              <a:t>Also “</a:t>
            </a:r>
            <a:r>
              <a:rPr lang="en-US" dirty="0" err="1"/>
              <a:t>th</a:t>
            </a:r>
            <a:r>
              <a:rPr lang="en-US" dirty="0"/>
              <a:t>”, and “</a:t>
            </a:r>
            <a:r>
              <a:rPr lang="en-US" dirty="0" err="1"/>
              <a:t>st</a:t>
            </a:r>
            <a:r>
              <a:rPr lang="en-US" dirty="0"/>
              <a:t>”, as in 9-th, 1-st</a:t>
            </a:r>
          </a:p>
          <a:p>
            <a:pPr lvl="1"/>
            <a:r>
              <a:rPr lang="en-US" dirty="0"/>
              <a:t>ISBN (guess usually appears nearby numbers!)</a:t>
            </a:r>
          </a:p>
          <a:p>
            <a:endParaRPr lang="en-US" dirty="0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86D2F6CB-A881-4A53-95EA-A19C77C4C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19668" y="1423358"/>
            <a:ext cx="1952663" cy="21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9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69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58BB6-739F-4389-A9E7-4FA65C24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BA7329-F6AB-409B-8355-F8143FEDCC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happening here?</a:t>
            </a:r>
          </a:p>
          <a:p>
            <a:pPr lvl="1"/>
            <a:r>
              <a:rPr lang="en-US" dirty="0"/>
              <a:t>Algorithm has </a:t>
            </a:r>
            <a:r>
              <a:rPr lang="en-US" b="1" dirty="0"/>
              <a:t>no semantic</a:t>
            </a:r>
            <a:r>
              <a:rPr lang="en-US" dirty="0"/>
              <a:t> info (</a:t>
            </a:r>
            <a:r>
              <a:rPr lang="en-US" b="1" dirty="0"/>
              <a:t>no meaning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words with </a:t>
            </a:r>
            <a:r>
              <a:rPr lang="en-US" b="1" dirty="0"/>
              <a:t>similar meaning</a:t>
            </a:r>
            <a:r>
              <a:rPr lang="en-US" dirty="0"/>
              <a:t> are </a:t>
            </a:r>
            <a:r>
              <a:rPr lang="en-US" b="1" dirty="0"/>
              <a:t>close</a:t>
            </a:r>
            <a:endParaRPr lang="en-US" dirty="0"/>
          </a:p>
          <a:p>
            <a:r>
              <a:rPr lang="en-US" dirty="0"/>
              <a:t>Just by looking at the position of words in text</a:t>
            </a:r>
          </a:p>
          <a:p>
            <a:pPr lvl="1"/>
            <a:r>
              <a:rPr lang="en-US" dirty="0"/>
              <a:t>Words with similar </a:t>
            </a:r>
            <a:r>
              <a:rPr lang="en-US" i="1" dirty="0"/>
              <a:t>use</a:t>
            </a:r>
            <a:r>
              <a:rPr lang="en-US" dirty="0"/>
              <a:t> appear in same positions with respect to other words</a:t>
            </a:r>
          </a:p>
          <a:p>
            <a:pPr lvl="1"/>
            <a:r>
              <a:rPr lang="en-US" dirty="0"/>
              <a:t>Word2Vec captures </a:t>
            </a:r>
            <a:r>
              <a:rPr lang="en-US" i="1" dirty="0"/>
              <a:t>some </a:t>
            </a:r>
            <a:r>
              <a:rPr lang="en-US" dirty="0"/>
              <a:t>aspects of meaning</a:t>
            </a:r>
          </a:p>
          <a:p>
            <a:r>
              <a:rPr lang="en-US" dirty="0"/>
              <a:t>Can we do something else with Word2Vec?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0DF8A-69F5-4F8E-9146-FCC47874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ECA8AC-AB92-43AC-B48C-E2DEB7B04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C79E3E7-96D3-41D4-A61E-169914C99710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we do something else with Word2Vec?</a:t>
            </a:r>
            <a:endParaRPr lang="en-US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83F05F4-B5C8-44EB-9EE6-ABE8A7F1B7EB}"/>
              </a:ext>
            </a:extLst>
          </p:cNvPr>
          <p:cNvCxnSpPr/>
          <p:nvPr/>
        </p:nvCxnSpPr>
        <p:spPr>
          <a:xfrm flipV="1">
            <a:off x="1447800" y="2185358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F81FAD-0EE8-49A6-8CED-FA1A26076E5A}"/>
              </a:ext>
            </a:extLst>
          </p:cNvPr>
          <p:cNvCxnSpPr/>
          <p:nvPr/>
        </p:nvCxnSpPr>
        <p:spPr>
          <a:xfrm>
            <a:off x="1447800" y="5766758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C98902C-35BB-4305-8BD9-216240B32224}"/>
              </a:ext>
            </a:extLst>
          </p:cNvPr>
          <p:cNvSpPr/>
          <p:nvPr/>
        </p:nvSpPr>
        <p:spPr>
          <a:xfrm>
            <a:off x="1676400" y="485235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B838C30-BB1E-4A19-87BA-9A6F21360DB3}"/>
              </a:ext>
            </a:extLst>
          </p:cNvPr>
          <p:cNvSpPr/>
          <p:nvPr/>
        </p:nvSpPr>
        <p:spPr>
          <a:xfrm>
            <a:off x="2590800" y="2794958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8683084-1F31-4691-B63C-5E4749702A6C}"/>
              </a:ext>
            </a:extLst>
          </p:cNvPr>
          <p:cNvSpPr txBox="1"/>
          <p:nvPr/>
        </p:nvSpPr>
        <p:spPr>
          <a:xfrm>
            <a:off x="1676400" y="4940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“Man”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C82CFA-F25D-4EDC-BD4D-664E120F4A55}"/>
              </a:ext>
            </a:extLst>
          </p:cNvPr>
          <p:cNvSpPr txBox="1"/>
          <p:nvPr/>
        </p:nvSpPr>
        <p:spPr>
          <a:xfrm>
            <a:off x="2590800" y="25663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“Woman”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11E4663-B7AA-48B5-B3E6-6D399F2C80B9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V="1">
            <a:off x="1752600" y="2947358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">
            <a:extLst>
              <a:ext uri="{FF2B5EF4-FFF2-40B4-BE49-F238E27FC236}">
                <a16:creationId xmlns:a16="http://schemas.microsoft.com/office/drawing/2014/main" id="{495BC078-C5EF-4D2F-974F-A20D2B48836C}"/>
              </a:ext>
            </a:extLst>
          </p:cNvPr>
          <p:cNvSpPr/>
          <p:nvPr/>
        </p:nvSpPr>
        <p:spPr>
          <a:xfrm>
            <a:off x="3848100" y="3899858"/>
            <a:ext cx="3505200" cy="762000"/>
          </a:xfrm>
          <a:prstGeom prst="wedgeRectCallout">
            <a:avLst>
              <a:gd name="adj1" fmla="val -93355"/>
              <a:gd name="adj2" fmla="val -755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 THAT </a:t>
            </a:r>
            <a:br>
              <a:rPr lang="en-US" dirty="0"/>
            </a:br>
            <a:r>
              <a:rPr lang="en-US" dirty="0"/>
              <a:t>CAN BE COMPUTED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1DF61E38-702F-49DF-956B-AD5B63D81802}"/>
              </a:ext>
            </a:extLst>
          </p:cNvPr>
          <p:cNvSpPr/>
          <p:nvPr/>
        </p:nvSpPr>
        <p:spPr>
          <a:xfrm>
            <a:off x="3810000" y="2947358"/>
            <a:ext cx="3505200" cy="762000"/>
          </a:xfrm>
          <a:prstGeom prst="wedgeRectCallout">
            <a:avLst>
              <a:gd name="adj1" fmla="val -91529"/>
              <a:gd name="adj2" fmla="val 48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WOMAN - MAN</a:t>
            </a:r>
          </a:p>
        </p:txBody>
      </p:sp>
    </p:spTree>
    <p:extLst>
      <p:ext uri="{BB962C8B-B14F-4D97-AF65-F5344CB8AC3E}">
        <p14:creationId xmlns:p14="http://schemas.microsoft.com/office/powerpoint/2010/main" val="15847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D89B23-BBE1-4BEC-8354-7B87E681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4D4AAD-E929-40E8-BF4F-3CDCEC599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AB1737-56A7-4941-9CC0-67CB598F874D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we do something else with Word2Vec?</a:t>
            </a:r>
            <a:endParaRPr lang="en-US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D90E5F2-1C0D-42BF-80D4-4ACB69A17E87}"/>
              </a:ext>
            </a:extLst>
          </p:cNvPr>
          <p:cNvCxnSpPr/>
          <p:nvPr/>
        </p:nvCxnSpPr>
        <p:spPr>
          <a:xfrm flipV="1">
            <a:off x="1447800" y="2185358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615DD49-7269-473B-B68D-1CFD5DCC93AA}"/>
              </a:ext>
            </a:extLst>
          </p:cNvPr>
          <p:cNvCxnSpPr/>
          <p:nvPr/>
        </p:nvCxnSpPr>
        <p:spPr>
          <a:xfrm>
            <a:off x="1447800" y="5766758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B07238BC-A4F9-4530-AA2B-62F695C83ABC}"/>
              </a:ext>
            </a:extLst>
          </p:cNvPr>
          <p:cNvSpPr/>
          <p:nvPr/>
        </p:nvSpPr>
        <p:spPr>
          <a:xfrm>
            <a:off x="1676400" y="485235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9D13354-68A8-4479-BB0F-7563BCE7FB37}"/>
              </a:ext>
            </a:extLst>
          </p:cNvPr>
          <p:cNvSpPr/>
          <p:nvPr/>
        </p:nvSpPr>
        <p:spPr>
          <a:xfrm>
            <a:off x="2590800" y="2794958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16B5B7-40CB-4D91-8C43-411D2F29A655}"/>
              </a:ext>
            </a:extLst>
          </p:cNvPr>
          <p:cNvSpPr txBox="1"/>
          <p:nvPr/>
        </p:nvSpPr>
        <p:spPr>
          <a:xfrm>
            <a:off x="1676400" y="4940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“Man”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CB6F87-3C67-4788-A28D-FE1E6CBBD9CF}"/>
              </a:ext>
            </a:extLst>
          </p:cNvPr>
          <p:cNvSpPr txBox="1"/>
          <p:nvPr/>
        </p:nvSpPr>
        <p:spPr>
          <a:xfrm>
            <a:off x="2590800" y="25663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“Woman”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AA23FD7-2744-4B1F-8CCD-61D2EA186C36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V="1">
            <a:off x="1752600" y="2947358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38F301E0-3578-4959-AB60-4913F7454D22}"/>
              </a:ext>
            </a:extLst>
          </p:cNvPr>
          <p:cNvSpPr/>
          <p:nvPr/>
        </p:nvSpPr>
        <p:spPr>
          <a:xfrm>
            <a:off x="4953000" y="4471358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0EF2D96-7AEA-4235-BBC8-6CF71A6CCE2E}"/>
              </a:ext>
            </a:extLst>
          </p:cNvPr>
          <p:cNvSpPr txBox="1"/>
          <p:nvPr/>
        </p:nvSpPr>
        <p:spPr>
          <a:xfrm>
            <a:off x="4953000" y="4559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“King”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6D9227D-5A1D-4284-8A83-F887235E6398}"/>
              </a:ext>
            </a:extLst>
          </p:cNvPr>
          <p:cNvSpPr/>
          <p:nvPr/>
        </p:nvSpPr>
        <p:spPr>
          <a:xfrm>
            <a:off x="5791200" y="2337758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0E7E228-94CE-4CA4-8B88-BB0F66F67453}"/>
              </a:ext>
            </a:extLst>
          </p:cNvPr>
          <p:cNvSpPr txBox="1"/>
          <p:nvPr/>
        </p:nvSpPr>
        <p:spPr>
          <a:xfrm>
            <a:off x="5943600" y="21091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“Queen”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D731FD05-AE70-49DE-8988-29AB7A6E41F5}"/>
              </a:ext>
            </a:extLst>
          </p:cNvPr>
          <p:cNvSpPr/>
          <p:nvPr/>
        </p:nvSpPr>
        <p:spPr>
          <a:xfrm>
            <a:off x="5867400" y="4699958"/>
            <a:ext cx="3505200" cy="762000"/>
          </a:xfrm>
          <a:prstGeom prst="wedgeRectCallout">
            <a:avLst>
              <a:gd name="adj1" fmla="val -58659"/>
              <a:gd name="adj2" fmla="val -205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MASCULINE -&gt; FEMININE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5834C424-8560-46B8-AECA-15956E46F09E}"/>
              </a:ext>
            </a:extLst>
          </p:cNvPr>
          <p:cNvSpPr/>
          <p:nvPr/>
        </p:nvSpPr>
        <p:spPr>
          <a:xfrm>
            <a:off x="5867400" y="2642558"/>
            <a:ext cx="3505200" cy="762000"/>
          </a:xfrm>
          <a:prstGeom prst="wedgeRectCallout">
            <a:avLst>
              <a:gd name="adj1" fmla="val -58398"/>
              <a:gd name="adj2" fmla="val 637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WOMAN – MAN + KING = QUEEN</a:t>
            </a:r>
          </a:p>
        </p:txBody>
      </p:sp>
    </p:spTree>
    <p:extLst>
      <p:ext uri="{BB962C8B-B14F-4D97-AF65-F5344CB8AC3E}">
        <p14:creationId xmlns:p14="http://schemas.microsoft.com/office/powerpoint/2010/main" val="32478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022E-16 L 0.26875 -0.0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E99FA-ED59-45EC-AD05-155ACEA9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05C392-E18D-4653-848F-686A74962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6035314-0F54-441D-9891-66A668251ACC}"/>
              </a:ext>
            </a:extLst>
          </p:cNvPr>
          <p:cNvSpPr/>
          <p:nvPr/>
        </p:nvSpPr>
        <p:spPr>
          <a:xfrm>
            <a:off x="5498184" y="489221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C88C16D-2A4D-4809-AA66-1DC7E93B64ED}"/>
              </a:ext>
            </a:extLst>
          </p:cNvPr>
          <p:cNvSpPr/>
          <p:nvPr/>
        </p:nvSpPr>
        <p:spPr>
          <a:xfrm>
            <a:off x="6564984" y="4206417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ABE850-3B56-4618-A53E-66B019B1122C}"/>
              </a:ext>
            </a:extLst>
          </p:cNvPr>
          <p:cNvSpPr txBox="1"/>
          <p:nvPr/>
        </p:nvSpPr>
        <p:spPr>
          <a:xfrm>
            <a:off x="5498184" y="49800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“Dog”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53D608-86C4-426E-9C7D-77DC74F507FA}"/>
              </a:ext>
            </a:extLst>
          </p:cNvPr>
          <p:cNvSpPr txBox="1"/>
          <p:nvPr/>
        </p:nvSpPr>
        <p:spPr>
          <a:xfrm>
            <a:off x="6564984" y="39778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“Puppy”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3D9351D-F49B-4A08-84ED-9E99D5CDEADB}"/>
              </a:ext>
            </a:extLst>
          </p:cNvPr>
          <p:cNvCxnSpPr>
            <a:stCxn id="4" idx="7"/>
            <a:endCxn id="5" idx="3"/>
          </p:cNvCxnSpPr>
          <p:nvPr/>
        </p:nvCxnSpPr>
        <p:spPr>
          <a:xfrm flipV="1">
            <a:off x="5628266" y="4336499"/>
            <a:ext cx="959036" cy="578036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7CA75855-3AF3-44D6-8F6E-CBFBDDE0D8C1}"/>
              </a:ext>
            </a:extLst>
          </p:cNvPr>
          <p:cNvSpPr/>
          <p:nvPr/>
        </p:nvSpPr>
        <p:spPr>
          <a:xfrm>
            <a:off x="6869784" y="5501817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E87A25-E13F-438B-A99E-A7532DF6AC6A}"/>
              </a:ext>
            </a:extLst>
          </p:cNvPr>
          <p:cNvSpPr txBox="1"/>
          <p:nvPr/>
        </p:nvSpPr>
        <p:spPr>
          <a:xfrm>
            <a:off x="6869784" y="55896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“Cat”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3CB7DC7-6BAF-4D99-B49E-895567ED0DD2}"/>
              </a:ext>
            </a:extLst>
          </p:cNvPr>
          <p:cNvSpPr/>
          <p:nvPr/>
        </p:nvSpPr>
        <p:spPr>
          <a:xfrm>
            <a:off x="8088984" y="4739817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C85290-356C-4AEA-A3B4-827A039CF119}"/>
              </a:ext>
            </a:extLst>
          </p:cNvPr>
          <p:cNvSpPr txBox="1"/>
          <p:nvPr/>
        </p:nvSpPr>
        <p:spPr>
          <a:xfrm>
            <a:off x="8241384" y="45112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“Kitten”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9437517A-ECEB-48A2-B2EE-01B35240426B}"/>
              </a:ext>
            </a:extLst>
          </p:cNvPr>
          <p:cNvSpPr/>
          <p:nvPr/>
        </p:nvSpPr>
        <p:spPr>
          <a:xfrm>
            <a:off x="5498184" y="3596817"/>
            <a:ext cx="2133600" cy="457200"/>
          </a:xfrm>
          <a:prstGeom prst="wedgeRectCallout">
            <a:avLst>
              <a:gd name="adj1" fmla="val -22119"/>
              <a:gd name="adj2" fmla="val 176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PUPPY - DOG</a:t>
            </a:r>
          </a:p>
        </p:txBody>
      </p:sp>
      <p:sp>
        <p:nvSpPr>
          <p:cNvPr id="14" name="Parchemin horizontal 8">
            <a:extLst>
              <a:ext uri="{FF2B5EF4-FFF2-40B4-BE49-F238E27FC236}">
                <a16:creationId xmlns:a16="http://schemas.microsoft.com/office/drawing/2014/main" id="{91944F54-3C48-4FDA-94D4-18E884449D60}"/>
              </a:ext>
            </a:extLst>
          </p:cNvPr>
          <p:cNvSpPr/>
          <p:nvPr/>
        </p:nvSpPr>
        <p:spPr>
          <a:xfrm>
            <a:off x="7936584" y="3292017"/>
            <a:ext cx="3276600" cy="105513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 : PUPPY = CAT : ???</a:t>
            </a:r>
          </a:p>
        </p:txBody>
      </p:sp>
    </p:spTree>
    <p:extLst>
      <p:ext uri="{BB962C8B-B14F-4D97-AF65-F5344CB8AC3E}">
        <p14:creationId xmlns:p14="http://schemas.microsoft.com/office/powerpoint/2010/main" val="4945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8249E-17 -1.85185E-6 L 0.12188 0.078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6A259-7828-43F8-97F7-17102916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256E93-A8AA-4113-8C99-5E3234C5D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s://www.tensorflow.org/images/linear-relationships.png">
            <a:extLst>
              <a:ext uri="{FF2B5EF4-FFF2-40B4-BE49-F238E27FC236}">
                <a16:creationId xmlns:a16="http://schemas.microsoft.com/office/drawing/2014/main" id="{0369FE14-5CAE-44D0-95CA-B8521CAA9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6171" y="2415620"/>
            <a:ext cx="913965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226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Algorithms find </a:t>
            </a:r>
            <a:r>
              <a:rPr lang="en-US" i="1" dirty="0"/>
              <a:t>correlations,</a:t>
            </a:r>
            <a:r>
              <a:rPr lang="en-US" dirty="0"/>
              <a:t> not causal</a:t>
            </a:r>
            <a:br>
              <a:rPr lang="en-US" dirty="0"/>
            </a:br>
            <a:r>
              <a:rPr lang="en-US" dirty="0"/>
              <a:t>relationships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Fragility (combination of inputs that</a:t>
            </a:r>
            <a:br>
              <a:rPr lang="en-US" dirty="0"/>
            </a:br>
            <a:r>
              <a:rPr lang="en-US" dirty="0"/>
              <a:t>unexpectedly produce undesired results)</a:t>
            </a:r>
          </a:p>
          <a:p>
            <a:r>
              <a:rPr lang="en-US" dirty="0"/>
              <a:t>All this for large, high-capacity models </a:t>
            </a:r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319A94C2-641A-4F89-9EF9-A19E34576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0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C583C-6756-42EF-B5BF-8EECF7FF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F7C89-904A-4A45-B5AD-731E40A32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r>
              <a:rPr lang="en-US" dirty="0"/>
              <a:t>Ethical implications</a:t>
            </a:r>
          </a:p>
          <a:p>
            <a:r>
              <a:rPr lang="en-US" dirty="0"/>
              <a:t>Bias in the data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Unintended consequences</a:t>
            </a:r>
          </a:p>
          <a:p>
            <a:r>
              <a:rPr lang="en-US" dirty="0"/>
              <a:t>Further reading (divulgation)</a:t>
            </a:r>
          </a:p>
          <a:p>
            <a:pPr lvl="1"/>
            <a:r>
              <a:rPr lang="en-US" dirty="0">
                <a:hlinkClick r:id="rId2"/>
              </a:rPr>
              <a:t>https://callingbullshit.org/</a:t>
            </a:r>
            <a:endParaRPr lang="en-US" dirty="0"/>
          </a:p>
          <a:p>
            <a:pPr lvl="1"/>
            <a:r>
              <a:rPr lang="en-US" dirty="0"/>
              <a:t>Weapons of Math Destruction</a:t>
            </a:r>
          </a:p>
          <a:p>
            <a:pPr lvl="1"/>
            <a:r>
              <a:rPr lang="en-US" dirty="0"/>
              <a:t>The Age of Surveillance Capitalism</a:t>
            </a:r>
          </a:p>
          <a:p>
            <a:pPr lvl="1"/>
            <a:r>
              <a:rPr lang="en-US" dirty="0"/>
              <a:t>Toxic Data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8330D-7050-403D-9E59-DEBBC1FC1C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2110" y="1139059"/>
            <a:ext cx="1705142" cy="26410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4111B3-D3B7-48FF-A57E-F8AEBAF1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7717" y="3780120"/>
            <a:ext cx="1705142" cy="26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2B8619-41F1-4DBF-84E6-E85E0A86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2945" y="3811770"/>
            <a:ext cx="1683101" cy="25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xic Data">
            <a:extLst>
              <a:ext uri="{FF2B5EF4-FFF2-40B4-BE49-F238E27FC236}">
                <a16:creationId xmlns:a16="http://schemas.microsoft.com/office/drawing/2014/main" id="{155A6A9F-089D-4CE3-94BC-F23367C8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8720" y="1252432"/>
            <a:ext cx="1591549" cy="24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4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3809A-8CA0-4EB5-A840-2E61A48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 (April 2025)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04401-0909-4FFB-A00B-8CC759557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ML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all the algorithms</a:t>
            </a:r>
            <a:r>
              <a:rPr lang="en-US" dirty="0"/>
              <a:t> with default values, pick the best</a:t>
            </a:r>
          </a:p>
          <a:p>
            <a:pPr lvl="1"/>
            <a:r>
              <a:rPr lang="en-US" dirty="0"/>
              <a:t>Or run “</a:t>
            </a:r>
            <a:r>
              <a:rPr lang="en-US" dirty="0" err="1"/>
              <a:t>AutoML</a:t>
            </a:r>
            <a:r>
              <a:rPr lang="en-US" dirty="0"/>
              <a:t>” approaches (next set of slides)</a:t>
            </a:r>
          </a:p>
          <a:p>
            <a:r>
              <a:rPr lang="en-US" dirty="0"/>
              <a:t>If you do not have the time to do that</a:t>
            </a:r>
          </a:p>
          <a:p>
            <a:pPr lvl="1"/>
            <a:r>
              <a:rPr lang="en-US" dirty="0"/>
              <a:t>For images: a convolutional neural network (CNN)</a:t>
            </a:r>
          </a:p>
          <a:p>
            <a:pPr lvl="1"/>
            <a:r>
              <a:rPr lang="en-US" dirty="0"/>
              <a:t>For text: transformer-based NNs (BERT? or Word2Vec/Doc2Vec)</a:t>
            </a:r>
          </a:p>
          <a:p>
            <a:pPr lvl="1"/>
            <a:r>
              <a:rPr lang="en-US" dirty="0"/>
              <a:t>For tabular data: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or Random Forest</a:t>
            </a:r>
          </a:p>
          <a:p>
            <a:pPr lvl="1"/>
            <a:r>
              <a:rPr lang="en-US" dirty="0"/>
              <a:t>For time series: …nothing really works better than other systems</a:t>
            </a:r>
          </a:p>
        </p:txBody>
      </p:sp>
    </p:spTree>
    <p:extLst>
      <p:ext uri="{BB962C8B-B14F-4D97-AF65-F5344CB8AC3E}">
        <p14:creationId xmlns:p14="http://schemas.microsoft.com/office/powerpoint/2010/main" val="404943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James et al., </a:t>
            </a:r>
            <a:r>
              <a:rPr lang="en-US" i="1" dirty="0"/>
              <a:t>An Introduction to Statistical Learning with Applications in Python</a:t>
            </a:r>
            <a:r>
              <a:rPr lang="en-US" dirty="0"/>
              <a:t>, 2023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9" b="89041" l="9859" r="89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1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FF59C-468F-45B7-8590-1E54FBF3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as optimization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20115-7A3D-4E1B-A396-6F1EBC385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 task directly from examples</a:t>
            </a:r>
          </a:p>
          <a:p>
            <a:pPr lvl="1"/>
            <a:r>
              <a:rPr lang="en-US" dirty="0"/>
              <a:t>No need for symbols, just large quantities of data</a:t>
            </a:r>
          </a:p>
          <a:p>
            <a:pPr lvl="1"/>
            <a:r>
              <a:rPr lang="en-US" i="1" dirty="0"/>
              <a:t>Samples</a:t>
            </a:r>
            <a:r>
              <a:rPr lang="en-US" dirty="0"/>
              <a:t> (rows) and </a:t>
            </a:r>
            <a:r>
              <a:rPr lang="en-US" i="1" dirty="0"/>
              <a:t>features</a:t>
            </a:r>
            <a:r>
              <a:rPr lang="en-US" dirty="0"/>
              <a:t> (columns)</a:t>
            </a:r>
          </a:p>
          <a:p>
            <a:r>
              <a:rPr lang="en-US" dirty="0"/>
              <a:t>“Dirty secret” of ML: it’s mostly optimization</a:t>
            </a:r>
          </a:p>
          <a:p>
            <a:pPr lvl="1"/>
            <a:r>
              <a:rPr lang="en-US" dirty="0"/>
              <a:t>Restate </a:t>
            </a:r>
            <a:r>
              <a:rPr lang="en-US" b="1" dirty="0">
                <a:solidFill>
                  <a:schemeClr val="accent6"/>
                </a:solidFill>
              </a:rPr>
              <a:t>learning task</a:t>
            </a:r>
            <a:r>
              <a:rPr lang="en-US" dirty="0"/>
              <a:t> as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optimization task</a:t>
            </a:r>
          </a:p>
          <a:p>
            <a:pPr lvl="1"/>
            <a:r>
              <a:rPr lang="en-US" dirty="0"/>
              <a:t>Solve it relying on available (training) data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60CB01FE-A5F1-4833-8EA9-33F01EEEFDFA}"/>
              </a:ext>
            </a:extLst>
          </p:cNvPr>
          <p:cNvGrpSpPr/>
          <p:nvPr/>
        </p:nvGrpSpPr>
        <p:grpSpPr>
          <a:xfrm>
            <a:off x="2552700" y="4536355"/>
            <a:ext cx="7086600" cy="1752600"/>
            <a:chOff x="762000" y="3429000"/>
            <a:chExt cx="7086600" cy="1752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93204C-1BD6-44B0-91C0-CC5BB531DC26}"/>
                </a:ext>
              </a:extLst>
            </p:cNvPr>
            <p:cNvSpPr/>
            <p:nvPr/>
          </p:nvSpPr>
          <p:spPr>
            <a:xfrm>
              <a:off x="7620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Learning</a:t>
              </a:r>
              <a:br>
                <a:rPr lang="en-US" sz="3000" b="1" dirty="0"/>
              </a:br>
              <a:r>
                <a:rPr lang="en-US" sz="3000" b="1" dirty="0"/>
                <a:t>Task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A4DD3D-AFE3-45F9-BC75-A740E93197D2}"/>
                </a:ext>
              </a:extLst>
            </p:cNvPr>
            <p:cNvSpPr/>
            <p:nvPr/>
          </p:nvSpPr>
          <p:spPr>
            <a:xfrm>
              <a:off x="55626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Optimization</a:t>
              </a:r>
              <a:r>
                <a:rPr lang="en-US" sz="2800" b="1" dirty="0"/>
                <a:t> </a:t>
              </a:r>
              <a:r>
                <a:rPr lang="en-US" sz="3000" b="1" dirty="0"/>
                <a:t>Task</a:t>
              </a:r>
            </a:p>
          </p:txBody>
        </p:sp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555CD8DC-DB17-4B15-A0E0-339DC7ABB8D8}"/>
                </a:ext>
              </a:extLst>
            </p:cNvPr>
            <p:cNvSpPr/>
            <p:nvPr/>
          </p:nvSpPr>
          <p:spPr>
            <a:xfrm>
              <a:off x="3165764" y="4076700"/>
              <a:ext cx="2286000" cy="457200"/>
            </a:xfrm>
            <a:prstGeom prst="rightArrow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14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E2985-D376-45DE-8C8B-1DCAC62D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as optimization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74D246-5D61-47D2-AB0F-523C5DE2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“restating” the problem mean?</a:t>
            </a:r>
          </a:p>
          <a:p>
            <a:pPr lvl="1"/>
            <a:r>
              <a:rPr lang="en-US" dirty="0"/>
              <a:t>Variables to optimize: </a:t>
            </a:r>
            <a:r>
              <a:rPr lang="en-US" b="1" dirty="0"/>
              <a:t>parameters</a:t>
            </a:r>
            <a:r>
              <a:rPr lang="en-US" dirty="0"/>
              <a:t> of the model</a:t>
            </a:r>
          </a:p>
          <a:p>
            <a:pPr lvl="1"/>
            <a:r>
              <a:rPr lang="en-US" dirty="0"/>
              <a:t>Create an </a:t>
            </a:r>
            <a:r>
              <a:rPr lang="en-US" b="1" dirty="0"/>
              <a:t>objective function </a:t>
            </a:r>
            <a:r>
              <a:rPr lang="en-US" dirty="0"/>
              <a:t>related to your learning problem</a:t>
            </a:r>
          </a:p>
          <a:p>
            <a:pPr lvl="1"/>
            <a:r>
              <a:rPr lang="en-US" b="1" dirty="0"/>
              <a:t>Optimizing</a:t>
            </a:r>
            <a:r>
              <a:rPr lang="en-US" dirty="0"/>
              <a:t> the objective function also solves your problem</a:t>
            </a:r>
          </a:p>
          <a:p>
            <a:r>
              <a:rPr lang="en-US" dirty="0"/>
              <a:t>Types of machine learning</a:t>
            </a:r>
          </a:p>
          <a:p>
            <a:pPr lvl="1"/>
            <a:r>
              <a:rPr lang="en-US" b="1" dirty="0"/>
              <a:t>Supervised</a:t>
            </a:r>
            <a:r>
              <a:rPr lang="en-US" dirty="0"/>
              <a:t>: we have labeled data (correct answers, ground truth)</a:t>
            </a:r>
          </a:p>
          <a:p>
            <a:pPr lvl="2"/>
            <a:r>
              <a:rPr lang="en-US" dirty="0"/>
              <a:t>Common tasks: classification, regression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we do not have labeled data</a:t>
            </a:r>
          </a:p>
          <a:p>
            <a:pPr lvl="2"/>
            <a:r>
              <a:rPr lang="en-US" dirty="0"/>
              <a:t>Common tasks: clustering, dimensionality reduction; also the base of advanced techniques, such as image/text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164370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BC1EF7-993C-49E8-9F73-C74F1D18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07E4BC-8C5E-4A2B-86EC-CED2DF37A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Model/predictor</a:t>
            </a:r>
            <a:r>
              <a:rPr lang="en-US" dirty="0"/>
              <a:t>: one candidate solution (regressor/classifier)</a:t>
            </a:r>
          </a:p>
          <a:p>
            <a:r>
              <a:rPr lang="en-US" b="1" dirty="0"/>
              <a:t>Model parameters</a:t>
            </a:r>
          </a:p>
          <a:p>
            <a:pPr lvl="1"/>
            <a:r>
              <a:rPr lang="en-US" dirty="0"/>
              <a:t>Values (numerical, categorical, …) </a:t>
            </a:r>
            <a:r>
              <a:rPr lang="en-US" i="1" dirty="0"/>
              <a:t>inside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Optimized (e.g. change values) during training process</a:t>
            </a:r>
          </a:p>
          <a:p>
            <a:r>
              <a:rPr lang="en-US" b="1" dirty="0"/>
              <a:t>Samples</a:t>
            </a:r>
            <a:r>
              <a:rPr lang="en-US" dirty="0"/>
              <a:t>: rows of the dataset</a:t>
            </a:r>
          </a:p>
          <a:p>
            <a:r>
              <a:rPr lang="en-US" b="1" dirty="0"/>
              <a:t>Features</a:t>
            </a:r>
            <a:r>
              <a:rPr lang="en-US" dirty="0"/>
              <a:t>: columns of the dataset</a:t>
            </a:r>
          </a:p>
          <a:p>
            <a:r>
              <a:rPr lang="en-US" b="1" dirty="0"/>
              <a:t>Training data</a:t>
            </a:r>
            <a:r>
              <a:rPr lang="en-US" dirty="0"/>
              <a:t>: data from which we want to learn</a:t>
            </a:r>
          </a:p>
          <a:p>
            <a:r>
              <a:rPr lang="en-US" b="1" dirty="0"/>
              <a:t>Test data</a:t>
            </a:r>
            <a:r>
              <a:rPr lang="en-US" dirty="0"/>
              <a:t>: unseen data, kept aside to assess </a:t>
            </a:r>
            <a:r>
              <a:rPr lang="en-US" i="1" dirty="0"/>
              <a:t>generalization</a:t>
            </a:r>
          </a:p>
          <a:p>
            <a:r>
              <a:rPr lang="en-US" b="1" dirty="0"/>
              <a:t>Validation data</a:t>
            </a:r>
            <a:r>
              <a:rPr lang="en-US" dirty="0"/>
              <a:t>: used during training, not for training (!)</a:t>
            </a:r>
          </a:p>
          <a:p>
            <a:r>
              <a:rPr lang="en-US" b="1" dirty="0"/>
              <a:t>Training/Fit</a:t>
            </a:r>
            <a:r>
              <a:rPr lang="en-US" dirty="0"/>
              <a:t>: optimize parameter values to fit training data</a:t>
            </a:r>
          </a:p>
        </p:txBody>
      </p:sp>
    </p:spTree>
    <p:extLst>
      <p:ext uri="{BB962C8B-B14F-4D97-AF65-F5344CB8AC3E}">
        <p14:creationId xmlns:p14="http://schemas.microsoft.com/office/powerpoint/2010/main" val="95407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80714-48D1-4894-B80C-F1927D1F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544E7A-57A8-43F2-B906-58659CE26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Model hyperparameters</a:t>
            </a:r>
          </a:p>
          <a:p>
            <a:pPr lvl="1"/>
            <a:r>
              <a:rPr lang="en-US" dirty="0"/>
              <a:t>Choices/parameters </a:t>
            </a:r>
            <a:r>
              <a:rPr lang="en-US" i="1" dirty="0"/>
              <a:t>outside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Usually user-defined </a:t>
            </a:r>
            <a:r>
              <a:rPr lang="en-US" i="1" dirty="0"/>
              <a:t>before</a:t>
            </a:r>
            <a:r>
              <a:rPr lang="en-US" dirty="0"/>
              <a:t> training process starts</a:t>
            </a:r>
          </a:p>
          <a:p>
            <a:r>
              <a:rPr lang="en-US" b="1" dirty="0"/>
              <a:t>Capacity </a:t>
            </a:r>
            <a:r>
              <a:rPr lang="en-US" dirty="0"/>
              <a:t>(loose definition)</a:t>
            </a:r>
          </a:p>
          <a:p>
            <a:pPr lvl="1"/>
            <a:r>
              <a:rPr lang="en-US" dirty="0"/>
              <a:t>Maximum order of function that can be approximated by model</a:t>
            </a:r>
          </a:p>
          <a:p>
            <a:pPr lvl="1"/>
            <a:r>
              <a:rPr lang="en-US" dirty="0"/>
              <a:t>The more parameters, the more capacity</a:t>
            </a:r>
          </a:p>
          <a:p>
            <a:r>
              <a:rPr lang="en-US" b="1" dirty="0"/>
              <a:t>Bias</a:t>
            </a:r>
            <a:r>
              <a:rPr lang="en-US" dirty="0"/>
              <a:t>: source of errors, not enough capacity (underfitting)</a:t>
            </a:r>
          </a:p>
          <a:p>
            <a:r>
              <a:rPr lang="en-US" b="1" dirty="0"/>
              <a:t>Variance</a:t>
            </a:r>
            <a:r>
              <a:rPr lang="en-US" dirty="0"/>
              <a:t>: sensitivity to small variations in training data, too much capacity (overfitting)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6FA3F-297C-4341-A8FA-B7F3EEA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818805-B552-46ED-93AD-36FAA0794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would you construct our objective function for ML?</a:t>
            </a:r>
          </a:p>
        </p:txBody>
      </p:sp>
      <p:pic>
        <p:nvPicPr>
          <p:cNvPr id="1026" name="Picture 2" descr="Brainstorm Art Card} | Art Series: Strixhaven | Star City Games">
            <a:extLst>
              <a:ext uri="{FF2B5EF4-FFF2-40B4-BE49-F238E27FC236}">
                <a16:creationId xmlns:a16="http://schemas.microsoft.com/office/drawing/2014/main" id="{FD0DD615-1C7B-45BB-BB5A-8133D6937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35333" y="2764026"/>
            <a:ext cx="3218468" cy="3335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172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1836</Words>
  <Application>Microsoft Office PowerPoint</Application>
  <PresentationFormat>Grand écran</PresentationFormat>
  <Paragraphs>264</Paragraphs>
  <Slides>38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(Short) Introduction to Machine Learning</vt:lpstr>
      <vt:lpstr>Outline</vt:lpstr>
      <vt:lpstr>Machine learning (more proper definition)</vt:lpstr>
      <vt:lpstr>Machine learning (more proper definition)</vt:lpstr>
      <vt:lpstr>Machine learning as optimization</vt:lpstr>
      <vt:lpstr>Machine learning as optimization</vt:lpstr>
      <vt:lpstr>Vocabulary</vt:lpstr>
      <vt:lpstr>Vocabulary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Overfitting and regularization</vt:lpstr>
      <vt:lpstr>Overfitting and regularization</vt:lpstr>
      <vt:lpstr>Overfitting and regularization</vt:lpstr>
      <vt:lpstr>Unsupervised machine learning</vt:lpstr>
      <vt:lpstr>Clustering</vt:lpstr>
      <vt:lpstr>Clustering</vt:lpstr>
      <vt:lpstr>Clustering</vt:lpstr>
      <vt:lpstr>Clustering</vt:lpstr>
      <vt:lpstr>Dimensionality reduction</vt:lpstr>
      <vt:lpstr>Embeddings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Practical issues with machine learning</vt:lpstr>
      <vt:lpstr>Societal issues with machine learning</vt:lpstr>
      <vt:lpstr>Practical advice (April 2025)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211</cp:revision>
  <dcterms:created xsi:type="dcterms:W3CDTF">2020-06-05T13:14:31Z</dcterms:created>
  <dcterms:modified xsi:type="dcterms:W3CDTF">2025-04-03T07:06:40Z</dcterms:modified>
</cp:coreProperties>
</file>